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1" r:id="rId5"/>
    <p:sldId id="260" r:id="rId6"/>
    <p:sldId id="262" r:id="rId7"/>
    <p:sldId id="264" r:id="rId8"/>
    <p:sldId id="273" r:id="rId9"/>
    <p:sldId id="274" r:id="rId10"/>
    <p:sldId id="275" r:id="rId11"/>
    <p:sldId id="276" r:id="rId12"/>
    <p:sldId id="265" r:id="rId13"/>
    <p:sldId id="266" r:id="rId14"/>
    <p:sldId id="267" r:id="rId15"/>
    <p:sldId id="277" r:id="rId16"/>
    <p:sldId id="278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55F7"/>
    <a:srgbClr val="1955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6901" autoAdjust="0"/>
  </p:normalViewPr>
  <p:slideViewPr>
    <p:cSldViewPr snapToGrid="0">
      <p:cViewPr varScale="1">
        <p:scale>
          <a:sx n="99" d="100"/>
          <a:sy n="99" d="100"/>
        </p:scale>
        <p:origin x="8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4A8054-7575-46ED-82E9-6C021B2B560C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6733D-C07F-471C-AE70-5B7A24429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5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1: 2</a:t>
            </a:r>
          </a:p>
          <a:p>
            <a:r>
              <a:rPr lang="en-US" dirty="0"/>
              <a:t>2: 4</a:t>
            </a:r>
          </a:p>
          <a:p>
            <a:r>
              <a:rPr lang="en-US" dirty="0"/>
              <a:t>3: 3</a:t>
            </a:r>
          </a:p>
          <a:p>
            <a:r>
              <a:rPr lang="en-US" dirty="0"/>
              <a:t>4: 4</a:t>
            </a:r>
          </a:p>
          <a:p>
            <a:r>
              <a:rPr lang="en-US" dirty="0"/>
              <a:t>5: 3</a:t>
            </a:r>
          </a:p>
          <a:p>
            <a:r>
              <a:rPr lang="en-US" dirty="0"/>
              <a:t>6: 16</a:t>
            </a:r>
          </a:p>
          <a:p>
            <a:r>
              <a:rPr lang="en-US" dirty="0"/>
              <a:t>7: 2</a:t>
            </a:r>
          </a:p>
          <a:p>
            <a:r>
              <a:rPr lang="en-US" dirty="0"/>
              <a:t>8: 6</a:t>
            </a:r>
          </a:p>
          <a:p>
            <a:r>
              <a:rPr lang="en-US" dirty="0"/>
              <a:t>9: 10 or 9</a:t>
            </a:r>
          </a:p>
          <a:p>
            <a:r>
              <a:rPr lang="en-US" dirty="0"/>
              <a:t>10: 2</a:t>
            </a:r>
          </a:p>
          <a:p>
            <a:r>
              <a:rPr lang="en-US" dirty="0"/>
              <a:t>11: 7 or 5</a:t>
            </a:r>
          </a:p>
          <a:p>
            <a:r>
              <a:rPr lang="en-US" dirty="0"/>
              <a:t>12: 4</a:t>
            </a:r>
          </a:p>
          <a:p>
            <a:r>
              <a:rPr lang="en-US" dirty="0"/>
              <a:t>13: 4 or 5</a:t>
            </a:r>
          </a:p>
          <a:p>
            <a:r>
              <a:rPr lang="en-US" dirty="0"/>
              <a:t>14: 9 or 7</a:t>
            </a:r>
          </a:p>
          <a:p>
            <a:r>
              <a:rPr lang="en-US" dirty="0"/>
              <a:t>15: 2</a:t>
            </a:r>
          </a:p>
          <a:p>
            <a:r>
              <a:rPr lang="en-US" dirty="0"/>
              <a:t>16: 2</a:t>
            </a:r>
          </a:p>
          <a:p>
            <a:r>
              <a:rPr lang="en-US" dirty="0"/>
              <a:t>17: 1</a:t>
            </a:r>
          </a:p>
          <a:p>
            <a:r>
              <a:rPr lang="en-US" dirty="0"/>
              <a:t>18: 3 or 5</a:t>
            </a:r>
          </a:p>
          <a:p>
            <a:r>
              <a:rPr lang="en-US" dirty="0"/>
              <a:t>19: 6</a:t>
            </a:r>
          </a:p>
          <a:p>
            <a:r>
              <a:rPr lang="en-US" dirty="0"/>
              <a:t>10: 3</a:t>
            </a:r>
          </a:p>
          <a:p>
            <a:r>
              <a:rPr lang="en-US" dirty="0"/>
              <a:t>21: 3</a:t>
            </a:r>
          </a:p>
          <a:p>
            <a:r>
              <a:rPr lang="en-US" dirty="0"/>
              <a:t>22: 17</a:t>
            </a:r>
          </a:p>
          <a:p>
            <a:r>
              <a:rPr lang="en-US" dirty="0"/>
              <a:t>23: 4</a:t>
            </a:r>
          </a:p>
          <a:p>
            <a:r>
              <a:rPr lang="en-US" dirty="0"/>
              <a:t>24: 5</a:t>
            </a:r>
          </a:p>
          <a:p>
            <a:r>
              <a:rPr lang="en-US" dirty="0"/>
              <a:t>25: 4</a:t>
            </a:r>
          </a:p>
          <a:p>
            <a:r>
              <a:rPr lang="en-US" dirty="0"/>
              <a:t>26: 2</a:t>
            </a:r>
          </a:p>
          <a:p>
            <a:r>
              <a:rPr lang="en-US" dirty="0"/>
              <a:t>27: 2 or 4</a:t>
            </a:r>
          </a:p>
          <a:p>
            <a:r>
              <a:rPr lang="en-US" dirty="0"/>
              <a:t>28: 2</a:t>
            </a:r>
          </a:p>
          <a:p>
            <a:r>
              <a:rPr lang="en-US" dirty="0"/>
              <a:t>29: 12</a:t>
            </a:r>
          </a:p>
          <a:p>
            <a:r>
              <a:rPr lang="en-US" dirty="0"/>
              <a:t>30: 2</a:t>
            </a:r>
          </a:p>
          <a:p>
            <a:r>
              <a:rPr lang="en-US" dirty="0"/>
              <a:t>31: 2</a:t>
            </a:r>
          </a:p>
          <a:p>
            <a:r>
              <a:rPr lang="en-US" dirty="0"/>
              <a:t>32: 2</a:t>
            </a:r>
          </a:p>
          <a:p>
            <a:r>
              <a:rPr lang="en-US" dirty="0"/>
              <a:t>33: 4</a:t>
            </a:r>
          </a:p>
          <a:p>
            <a:r>
              <a:rPr lang="en-US" dirty="0"/>
              <a:t>34: 5 or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733D-C07F-471C-AE70-5B7A24429D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330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a new Typora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733D-C07F-471C-AE70-5B7A24429D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249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1: 2</a:t>
            </a:r>
          </a:p>
          <a:p>
            <a:r>
              <a:rPr lang="en-US" dirty="0"/>
              <a:t>2: 4</a:t>
            </a:r>
          </a:p>
          <a:p>
            <a:r>
              <a:rPr lang="en-US" dirty="0"/>
              <a:t>3: 3</a:t>
            </a:r>
          </a:p>
          <a:p>
            <a:r>
              <a:rPr lang="en-US" dirty="0"/>
              <a:t>4: 4</a:t>
            </a:r>
          </a:p>
          <a:p>
            <a:r>
              <a:rPr lang="en-US" dirty="0"/>
              <a:t>5: 3</a:t>
            </a:r>
          </a:p>
          <a:p>
            <a:r>
              <a:rPr lang="en-US" dirty="0"/>
              <a:t>6: 16</a:t>
            </a:r>
          </a:p>
          <a:p>
            <a:r>
              <a:rPr lang="en-US" dirty="0"/>
              <a:t>7: 2</a:t>
            </a:r>
          </a:p>
          <a:p>
            <a:r>
              <a:rPr lang="en-US" dirty="0"/>
              <a:t>8: 6</a:t>
            </a:r>
          </a:p>
          <a:p>
            <a:r>
              <a:rPr lang="en-US" dirty="0"/>
              <a:t>9: 10 or 9</a:t>
            </a:r>
          </a:p>
          <a:p>
            <a:r>
              <a:rPr lang="en-US" dirty="0"/>
              <a:t>10: 2</a:t>
            </a:r>
          </a:p>
          <a:p>
            <a:r>
              <a:rPr lang="en-US" dirty="0"/>
              <a:t>11: 7 or 5</a:t>
            </a:r>
          </a:p>
          <a:p>
            <a:r>
              <a:rPr lang="en-US" dirty="0"/>
              <a:t>12: 4</a:t>
            </a:r>
          </a:p>
          <a:p>
            <a:r>
              <a:rPr lang="en-US" dirty="0"/>
              <a:t>13: 4 or 5</a:t>
            </a:r>
          </a:p>
          <a:p>
            <a:r>
              <a:rPr lang="en-US" dirty="0"/>
              <a:t>14: 9 or 7</a:t>
            </a:r>
          </a:p>
          <a:p>
            <a:r>
              <a:rPr lang="en-US" dirty="0"/>
              <a:t>15: 2</a:t>
            </a:r>
          </a:p>
          <a:p>
            <a:r>
              <a:rPr lang="en-US" dirty="0"/>
              <a:t>16: 2</a:t>
            </a:r>
          </a:p>
          <a:p>
            <a:r>
              <a:rPr lang="en-US" dirty="0"/>
              <a:t>17: 1</a:t>
            </a:r>
          </a:p>
          <a:p>
            <a:r>
              <a:rPr lang="en-US" dirty="0"/>
              <a:t>18: 3 or 5</a:t>
            </a:r>
          </a:p>
          <a:p>
            <a:r>
              <a:rPr lang="en-US" dirty="0"/>
              <a:t>19: 6</a:t>
            </a:r>
          </a:p>
          <a:p>
            <a:r>
              <a:rPr lang="en-US" dirty="0"/>
              <a:t>10: 3</a:t>
            </a:r>
          </a:p>
          <a:p>
            <a:r>
              <a:rPr lang="en-US" dirty="0"/>
              <a:t>21: 3</a:t>
            </a:r>
          </a:p>
          <a:p>
            <a:r>
              <a:rPr lang="en-US" dirty="0"/>
              <a:t>22: 17</a:t>
            </a:r>
          </a:p>
          <a:p>
            <a:r>
              <a:rPr lang="en-US" dirty="0"/>
              <a:t>23: 4</a:t>
            </a:r>
          </a:p>
          <a:p>
            <a:r>
              <a:rPr lang="en-US" dirty="0"/>
              <a:t>24: 5</a:t>
            </a:r>
          </a:p>
          <a:p>
            <a:r>
              <a:rPr lang="en-US" dirty="0"/>
              <a:t>25: 4</a:t>
            </a:r>
          </a:p>
          <a:p>
            <a:r>
              <a:rPr lang="en-US" dirty="0"/>
              <a:t>26: 2</a:t>
            </a:r>
          </a:p>
          <a:p>
            <a:r>
              <a:rPr lang="en-US" dirty="0"/>
              <a:t>27: 2 or 4</a:t>
            </a:r>
          </a:p>
          <a:p>
            <a:r>
              <a:rPr lang="en-US" dirty="0"/>
              <a:t>28: 2</a:t>
            </a:r>
          </a:p>
          <a:p>
            <a:r>
              <a:rPr lang="en-US" dirty="0"/>
              <a:t>29: 12</a:t>
            </a:r>
          </a:p>
          <a:p>
            <a:r>
              <a:rPr lang="en-US" dirty="0"/>
              <a:t>30: 2</a:t>
            </a:r>
          </a:p>
          <a:p>
            <a:r>
              <a:rPr lang="en-US" dirty="0"/>
              <a:t>31: 2</a:t>
            </a:r>
          </a:p>
          <a:p>
            <a:r>
              <a:rPr lang="en-US" dirty="0"/>
              <a:t>32: 2</a:t>
            </a:r>
          </a:p>
          <a:p>
            <a:r>
              <a:rPr lang="en-US" dirty="0"/>
              <a:t>33: 4</a:t>
            </a:r>
          </a:p>
          <a:p>
            <a:r>
              <a:rPr lang="en-US" dirty="0"/>
              <a:t>34: 5 or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733D-C07F-471C-AE70-5B7A24429D4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9076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a new Typora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733D-C07F-471C-AE70-5B7A24429D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83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1: 2</a:t>
            </a:r>
          </a:p>
          <a:p>
            <a:r>
              <a:rPr lang="en-US" dirty="0"/>
              <a:t>2: 4</a:t>
            </a:r>
          </a:p>
          <a:p>
            <a:r>
              <a:rPr lang="en-US" dirty="0"/>
              <a:t>3: 3</a:t>
            </a:r>
          </a:p>
          <a:p>
            <a:r>
              <a:rPr lang="en-US" dirty="0"/>
              <a:t>4: 4</a:t>
            </a:r>
          </a:p>
          <a:p>
            <a:r>
              <a:rPr lang="en-US" dirty="0"/>
              <a:t>5: 3</a:t>
            </a:r>
          </a:p>
          <a:p>
            <a:r>
              <a:rPr lang="en-US" dirty="0"/>
              <a:t>6: 16</a:t>
            </a:r>
          </a:p>
          <a:p>
            <a:r>
              <a:rPr lang="en-US" dirty="0"/>
              <a:t>7: 2</a:t>
            </a:r>
          </a:p>
          <a:p>
            <a:r>
              <a:rPr lang="en-US" dirty="0"/>
              <a:t>8: 6</a:t>
            </a:r>
          </a:p>
          <a:p>
            <a:r>
              <a:rPr lang="en-US" dirty="0"/>
              <a:t>9: 10 or 9</a:t>
            </a:r>
          </a:p>
          <a:p>
            <a:r>
              <a:rPr lang="en-US" dirty="0"/>
              <a:t>10: 2</a:t>
            </a:r>
          </a:p>
          <a:p>
            <a:r>
              <a:rPr lang="en-US" dirty="0"/>
              <a:t>11: 7 or 5</a:t>
            </a:r>
          </a:p>
          <a:p>
            <a:r>
              <a:rPr lang="en-US" dirty="0"/>
              <a:t>12: 4</a:t>
            </a:r>
          </a:p>
          <a:p>
            <a:r>
              <a:rPr lang="en-US" dirty="0"/>
              <a:t>13: 4 or 5</a:t>
            </a:r>
          </a:p>
          <a:p>
            <a:r>
              <a:rPr lang="en-US" dirty="0"/>
              <a:t>14: 9 or 7</a:t>
            </a:r>
          </a:p>
          <a:p>
            <a:r>
              <a:rPr lang="en-US" dirty="0"/>
              <a:t>15: 2</a:t>
            </a:r>
          </a:p>
          <a:p>
            <a:r>
              <a:rPr lang="en-US" dirty="0"/>
              <a:t>16: 2</a:t>
            </a:r>
          </a:p>
          <a:p>
            <a:r>
              <a:rPr lang="en-US" dirty="0"/>
              <a:t>17: 1</a:t>
            </a:r>
          </a:p>
          <a:p>
            <a:r>
              <a:rPr lang="en-US" dirty="0"/>
              <a:t>18: 3 or 5</a:t>
            </a:r>
          </a:p>
          <a:p>
            <a:r>
              <a:rPr lang="en-US" dirty="0"/>
              <a:t>19: 6</a:t>
            </a:r>
          </a:p>
          <a:p>
            <a:r>
              <a:rPr lang="en-US" dirty="0"/>
              <a:t>10: 3</a:t>
            </a:r>
          </a:p>
          <a:p>
            <a:r>
              <a:rPr lang="en-US" dirty="0"/>
              <a:t>21: 3</a:t>
            </a:r>
          </a:p>
          <a:p>
            <a:r>
              <a:rPr lang="en-US" dirty="0"/>
              <a:t>22: 17</a:t>
            </a:r>
          </a:p>
          <a:p>
            <a:r>
              <a:rPr lang="en-US" dirty="0"/>
              <a:t>23: 4</a:t>
            </a:r>
          </a:p>
          <a:p>
            <a:r>
              <a:rPr lang="en-US" dirty="0"/>
              <a:t>24: 5</a:t>
            </a:r>
          </a:p>
          <a:p>
            <a:r>
              <a:rPr lang="en-US" dirty="0"/>
              <a:t>25: 4</a:t>
            </a:r>
          </a:p>
          <a:p>
            <a:r>
              <a:rPr lang="en-US" dirty="0"/>
              <a:t>26: 2</a:t>
            </a:r>
          </a:p>
          <a:p>
            <a:r>
              <a:rPr lang="en-US" dirty="0"/>
              <a:t>27: 2 or 4</a:t>
            </a:r>
          </a:p>
          <a:p>
            <a:r>
              <a:rPr lang="en-US" dirty="0"/>
              <a:t>28: 2</a:t>
            </a:r>
          </a:p>
          <a:p>
            <a:r>
              <a:rPr lang="en-US" dirty="0"/>
              <a:t>29: 12</a:t>
            </a:r>
          </a:p>
          <a:p>
            <a:r>
              <a:rPr lang="en-US" dirty="0"/>
              <a:t>30: 2</a:t>
            </a:r>
          </a:p>
          <a:p>
            <a:r>
              <a:rPr lang="en-US" dirty="0"/>
              <a:t>31: 2</a:t>
            </a:r>
          </a:p>
          <a:p>
            <a:r>
              <a:rPr lang="en-US" dirty="0"/>
              <a:t>32: 2</a:t>
            </a:r>
          </a:p>
          <a:p>
            <a:r>
              <a:rPr lang="en-US" dirty="0"/>
              <a:t>33: 4</a:t>
            </a:r>
          </a:p>
          <a:p>
            <a:r>
              <a:rPr lang="en-US" dirty="0"/>
              <a:t>34: 5 or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733D-C07F-471C-AE70-5B7A24429D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63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a new Typora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733D-C07F-471C-AE70-5B7A24429D4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12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Typora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733D-C07F-471C-AE70-5B7A24429D4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7714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Typora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733D-C07F-471C-AE70-5B7A24429D4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81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EF02-3F7B-4639-BE32-55B4C0401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5D781-BFA0-474C-BF4E-61CBF6857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1FF61-5BF4-4C5C-AAD3-BCFC12B06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AB8E6-BB65-454E-B5C2-AD1B10A87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69A4A-67DE-4352-A4A0-304964A60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235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2DCA9-1D90-4A46-9BB6-0A0FBB1B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842F3A-F601-4794-94EC-56670DB156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1BE82-7560-44CF-BBC5-98ADB3405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9F4D9-F608-4BF1-8727-8475DE6DB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14CA0D-B69A-4EFF-952F-BA37F4172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17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743758-C90B-4CA3-B1DE-85FFA8CD17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8FF891-4E23-4739-B67A-4339F6FF3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13F91-A89A-4FBE-89F5-E54CE9D2F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EBAC1-AB06-4254-B3DA-47104A5ED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8BF7F-BF54-45B7-B3B1-BF8A5B9BE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412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0DD5B-84EE-4308-83FB-197DD5A5A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FC6AB-BB43-4369-97CC-378A5DFEA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E7F34-6010-4C32-AF59-B960B4CA8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7DBA26-49FF-417D-805C-883A54A35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451802-AD5A-474D-B734-DB1A967EF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8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AC550-FF85-4A42-B42C-F6475DBDF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DDD78-6A16-4DFC-8D99-8D8F35A05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71770-0EBC-47D1-91DC-69DB5F83D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655E6-47BF-43F0-9D63-85949B9BA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CCA67-0274-4D33-AC69-CC3920B02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915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3D760-BFD4-4826-B36E-1B2E8AC64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BA548-8E14-42F4-8BE0-D63802E26F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2D99C0-67B5-4628-B1A1-5047CC0F1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124E1-59E7-48C7-9F78-4BA98C23C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B21DE-5A3B-444A-9E0C-B39F37BF9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2A73A1-6204-48FD-B445-8E5A26275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821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C4A1B-1AEE-4076-9A05-81570A2FF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E7A5BC-66EC-406A-99C8-50B01CA73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AC7B4B-70BD-4420-8C31-550E1307B3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F18EE4-7B26-4485-B2CB-086EDA5B31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086C78-82B1-4C09-8E54-9B46E407E6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C8EA55-3E94-4917-AFDC-19666CD42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63EA27-B679-4236-864E-CF4730A9F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066253-CC7A-4F4B-B3D0-7A725A2BA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789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B3EC8-9ECF-4FD9-B425-FBA7FB1CE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73950A-80DC-4B46-9BBF-554E82AA4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6AA82C-1B03-48DB-A1AE-9C8C9BE24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02CE3-274E-4D74-A509-7E44051A8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55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5839E1-8CC4-4934-8D7F-1E1472629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675594-69C4-4F29-BC9E-D4AE40A32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2FDAAF-C9C2-4D9F-AEE5-75BEE16AC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820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B55D6-937D-4C5B-B9D0-A1BAE026C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12AD5-CF61-4DF3-8E7B-148474B23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B5B5B8-0EAC-4A6C-AC0D-57FCE9346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ED3EF3-400B-4A32-8A69-3BB9B1AE4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E7745-CA6C-4025-9B10-FFCA0965A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5E361-6195-4C47-9083-687FEA117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76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C95BB-F310-4B56-94E2-DBBBD50AD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C511E0-209B-4C4D-AC6B-1AAA77D310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0EE31-D137-427A-916B-F8F4F43BC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844EF1-503D-4126-93DA-ADC7A3B26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47253-72EC-4F31-BEA3-8485CE53E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50829-4B30-4052-90FC-F98540FF1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13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B8AD4D-8008-4AD1-BBAF-C517100A6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D0EBB-4BCC-4D87-8A6C-89DFF1F0C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00732-D2B4-4C47-AEE2-AF2E77F26F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D43484-B21C-4C47-BC97-6BB10547D1CE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509CE-81CF-45D3-871A-CC043E48C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52E90-80F9-418D-836E-D63ADF8226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0C1F9-F2C3-4A02-808C-136F8253E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96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arah37.github.io/barabasialbert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aoran.wang@uni.l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DC289-3BDC-49D1-9646-ACC7F2805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3579" y="953921"/>
            <a:ext cx="9144000" cy="238760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1955FF"/>
                </a:solidFill>
              </a:rPr>
              <a:t>Modelling and Analysis of Complex Networks</a:t>
            </a:r>
            <a:br>
              <a:rPr lang="en-US" sz="3600" dirty="0">
                <a:solidFill>
                  <a:srgbClr val="1955FF"/>
                </a:solidFill>
              </a:rPr>
            </a:br>
            <a:br>
              <a:rPr lang="en-US" sz="3600" dirty="0">
                <a:solidFill>
                  <a:srgbClr val="1955FF"/>
                </a:solidFill>
              </a:rPr>
            </a:br>
            <a:r>
              <a:rPr lang="en-US" altLang="zh-CN" sz="3600" dirty="0">
                <a:solidFill>
                  <a:srgbClr val="1955FF"/>
                </a:solidFill>
              </a:rPr>
              <a:t>Exercise 3</a:t>
            </a:r>
            <a:endParaRPr lang="en-US" sz="3600" dirty="0">
              <a:solidFill>
                <a:srgbClr val="1955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F04F8D-3FBD-4534-9898-EDB816BAD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2947" y="5202238"/>
            <a:ext cx="9144000" cy="1655762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C00000"/>
                </a:solidFill>
                <a:latin typeface="+mj-lt"/>
              </a:rPr>
              <a:t>Aoran Wang</a:t>
            </a:r>
          </a:p>
          <a:p>
            <a:pPr algn="l"/>
            <a:r>
              <a:rPr lang="en-US" dirty="0">
                <a:solidFill>
                  <a:srgbClr val="0D55F7"/>
                </a:solidFill>
                <a:latin typeface="+mj-lt"/>
              </a:rPr>
              <a:t>University of Luxembourg</a:t>
            </a:r>
          </a:p>
        </p:txBody>
      </p:sp>
    </p:spTree>
    <p:extLst>
      <p:ext uri="{BB962C8B-B14F-4D97-AF65-F5344CB8AC3E}">
        <p14:creationId xmlns:p14="http://schemas.microsoft.com/office/powerpoint/2010/main" val="3231239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Review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ACE18E-354C-4AF3-9F1D-AA93039449EA}"/>
              </a:ext>
            </a:extLst>
          </p:cNvPr>
          <p:cNvSpPr txBox="1"/>
          <p:nvPr/>
        </p:nvSpPr>
        <p:spPr>
          <a:xfrm>
            <a:off x="996687" y="1702526"/>
            <a:ext cx="10198625" cy="3392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D55F7"/>
                </a:solidFill>
              </a:rPr>
              <a:t>Based on the </a:t>
            </a:r>
            <a:r>
              <a:rPr lang="en-US" sz="2000" dirty="0" err="1">
                <a:solidFill>
                  <a:srgbClr val="0D55F7"/>
                </a:solidFill>
              </a:rPr>
              <a:t>Barabási</a:t>
            </a:r>
            <a:r>
              <a:rPr lang="en-US" sz="2000" dirty="0">
                <a:solidFill>
                  <a:srgbClr val="0D55F7"/>
                </a:solidFill>
              </a:rPr>
              <a:t>-Albert model mentioned in the course, </a:t>
            </a:r>
          </a:p>
          <a:p>
            <a:pPr>
              <a:lnSpc>
                <a:spcPct val="150000"/>
              </a:lnSpc>
            </a:pPr>
            <a:endParaRPr lang="en-US" sz="1050" dirty="0">
              <a:solidFill>
                <a:srgbClr val="0D55F7"/>
              </a:solidFill>
            </a:endParaRPr>
          </a:p>
          <a:p>
            <a:pPr>
              <a:lnSpc>
                <a:spcPct val="150000"/>
              </a:lnSpc>
            </a:pPr>
            <a:endParaRPr lang="en-US" sz="7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sz="2000" dirty="0">
                <a:solidFill>
                  <a:srgbClr val="0D55F7"/>
                </a:solidFill>
              </a:rPr>
              <a:t>Watch the simulation process of </a:t>
            </a:r>
            <a:r>
              <a:rPr lang="en-US" sz="2000" dirty="0" err="1">
                <a:solidFill>
                  <a:srgbClr val="0D55F7"/>
                </a:solidFill>
              </a:rPr>
              <a:t>Barabási</a:t>
            </a:r>
            <a:r>
              <a:rPr lang="en-US" sz="2000" dirty="0">
                <a:solidFill>
                  <a:srgbClr val="0D55F7"/>
                </a:solidFill>
              </a:rPr>
              <a:t>-Albert model. (</a:t>
            </a:r>
            <a:r>
              <a:rPr lang="en-US" sz="2000" dirty="0">
                <a:solidFill>
                  <a:srgbClr val="0D55F7"/>
                </a:solidFill>
                <a:hlinkClick r:id="rId3"/>
              </a:rPr>
              <a:t>https://sarah37.github.io/barabasialbert/</a:t>
            </a:r>
            <a:r>
              <a:rPr lang="en-US" sz="2000" dirty="0">
                <a:solidFill>
                  <a:srgbClr val="0D55F7"/>
                </a:solidFill>
              </a:rPr>
              <a:t>)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D55F7"/>
                </a:solidFill>
              </a:rPr>
              <a:t>        What caught your attention?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105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sz="2000" dirty="0">
                <a:solidFill>
                  <a:srgbClr val="0D55F7"/>
                </a:solidFill>
              </a:rPr>
              <a:t>Why do we need </a:t>
            </a:r>
            <a:r>
              <a:rPr lang="en-US" sz="2000" dirty="0" err="1">
                <a:solidFill>
                  <a:srgbClr val="0D55F7"/>
                </a:solidFill>
              </a:rPr>
              <a:t>Barabási</a:t>
            </a:r>
            <a:r>
              <a:rPr lang="en-US" sz="2000" dirty="0">
                <a:solidFill>
                  <a:srgbClr val="0D55F7"/>
                </a:solidFill>
              </a:rPr>
              <a:t>-Albert model?</a:t>
            </a:r>
          </a:p>
          <a:p>
            <a:pPr marL="457200" indent="-457200">
              <a:lnSpc>
                <a:spcPct val="150000"/>
              </a:lnSpc>
              <a:buAutoNum type="arabicParenR"/>
            </a:pPr>
            <a:endParaRPr lang="en-US" sz="1000" dirty="0">
              <a:solidFill>
                <a:srgbClr val="0D55F7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EE66EC-959E-4D88-AFB3-25F145E1054C}"/>
              </a:ext>
            </a:extLst>
          </p:cNvPr>
          <p:cNvSpPr txBox="1">
            <a:spLocks/>
          </p:cNvSpPr>
          <p:nvPr/>
        </p:nvSpPr>
        <p:spPr>
          <a:xfrm>
            <a:off x="935663" y="904507"/>
            <a:ext cx="10515600" cy="751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C00000"/>
                </a:solidFill>
              </a:rPr>
              <a:t>Question 3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793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Review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EE66EC-959E-4D88-AFB3-25F145E1054C}"/>
              </a:ext>
            </a:extLst>
          </p:cNvPr>
          <p:cNvSpPr txBox="1">
            <a:spLocks/>
          </p:cNvSpPr>
          <p:nvPr/>
        </p:nvSpPr>
        <p:spPr>
          <a:xfrm>
            <a:off x="935663" y="904507"/>
            <a:ext cx="10515600" cy="751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C00000"/>
                </a:solidFill>
              </a:rPr>
              <a:t>Question 3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497E6C-6A50-44B5-A86C-49DEA61EB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096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DC289-3BDC-49D1-9646-ACC7F2805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3579" y="953921"/>
            <a:ext cx="9144000" cy="238760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D55F7"/>
                </a:solidFill>
              </a:rPr>
              <a:t>Brainstorming</a:t>
            </a:r>
          </a:p>
        </p:txBody>
      </p:sp>
    </p:spTree>
    <p:extLst>
      <p:ext uri="{BB962C8B-B14F-4D97-AF65-F5344CB8AC3E}">
        <p14:creationId xmlns:p14="http://schemas.microsoft.com/office/powerpoint/2010/main" val="2449915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Brainstorming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ACE18E-354C-4AF3-9F1D-AA93039449EA}"/>
              </a:ext>
            </a:extLst>
          </p:cNvPr>
          <p:cNvSpPr txBox="1"/>
          <p:nvPr/>
        </p:nvSpPr>
        <p:spPr>
          <a:xfrm>
            <a:off x="1252638" y="1531144"/>
            <a:ext cx="10198625" cy="1694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D55F7"/>
                </a:solidFill>
              </a:rPr>
              <a:t>       The figures show some networks in real-world. Which graph models can approximate the networks, respectively?  Wh</a:t>
            </a:r>
            <a:r>
              <a:rPr lang="en-US" altLang="zh-CN" sz="2000" dirty="0">
                <a:solidFill>
                  <a:srgbClr val="0D55F7"/>
                </a:solidFill>
              </a:rPr>
              <a:t>y?   </a:t>
            </a:r>
            <a:r>
              <a:rPr lang="en-US" sz="2000" dirty="0">
                <a:solidFill>
                  <a:srgbClr val="0D55F7"/>
                </a:solidFill>
              </a:rPr>
              <a:t>(</a:t>
            </a:r>
            <a:r>
              <a:rPr lang="sv-SE" sz="2000" dirty="0">
                <a:solidFill>
                  <a:srgbClr val="0D55F7"/>
                </a:solidFill>
              </a:rPr>
              <a:t>Erd</a:t>
            </a:r>
            <a:r>
              <a:rPr lang="sv-SE" sz="2000" dirty="0">
                <a:solidFill>
                  <a:srgbClr val="0D55F7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ö</a:t>
            </a:r>
            <a:r>
              <a:rPr lang="sv-SE" sz="2000" dirty="0">
                <a:solidFill>
                  <a:srgbClr val="0D55F7"/>
                </a:solidFill>
              </a:rPr>
              <a:t>s-R</a:t>
            </a:r>
            <a:r>
              <a:rPr lang="sv-SE" sz="2000" dirty="0">
                <a:solidFill>
                  <a:srgbClr val="0D55F7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é</a:t>
            </a:r>
            <a:r>
              <a:rPr lang="sv-SE" sz="2000" dirty="0">
                <a:solidFill>
                  <a:srgbClr val="0D55F7"/>
                </a:solidFill>
              </a:rPr>
              <a:t>nyi, </a:t>
            </a:r>
            <a:r>
              <a:rPr lang="en-US" sz="2000" dirty="0">
                <a:solidFill>
                  <a:srgbClr val="0D55F7"/>
                </a:solidFill>
              </a:rPr>
              <a:t>Watts-</a:t>
            </a:r>
            <a:r>
              <a:rPr lang="en-US" sz="2000" dirty="0" err="1">
                <a:solidFill>
                  <a:srgbClr val="0D55F7"/>
                </a:solidFill>
              </a:rPr>
              <a:t>Strogatz</a:t>
            </a:r>
            <a:r>
              <a:rPr lang="en-US" sz="2000" dirty="0">
                <a:solidFill>
                  <a:srgbClr val="0D55F7"/>
                </a:solidFill>
              </a:rPr>
              <a:t>, Scale-free model)</a:t>
            </a:r>
          </a:p>
          <a:p>
            <a:pPr marL="457200" indent="-457200">
              <a:lnSpc>
                <a:spcPct val="150000"/>
              </a:lnSpc>
              <a:buAutoNum type="arabicParenR"/>
            </a:pPr>
            <a:endParaRPr lang="en-US" sz="10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AutoNum type="arabicParenR"/>
            </a:pPr>
            <a:endParaRPr lang="en-US" sz="1000" dirty="0">
              <a:solidFill>
                <a:srgbClr val="0D55F7"/>
              </a:solidFill>
            </a:endParaRPr>
          </a:p>
          <a:p>
            <a:pPr>
              <a:lnSpc>
                <a:spcPct val="150000"/>
              </a:lnSpc>
            </a:pPr>
            <a:endParaRPr lang="en-US" sz="1050" dirty="0">
              <a:solidFill>
                <a:srgbClr val="0D55F7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EE66EC-959E-4D88-AFB3-25F145E1054C}"/>
              </a:ext>
            </a:extLst>
          </p:cNvPr>
          <p:cNvSpPr txBox="1">
            <a:spLocks/>
          </p:cNvSpPr>
          <p:nvPr/>
        </p:nvSpPr>
        <p:spPr>
          <a:xfrm>
            <a:off x="935663" y="904507"/>
            <a:ext cx="10515600" cy="751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C00000"/>
                </a:solidFill>
              </a:rPr>
              <a:t>Question 4</a:t>
            </a:r>
            <a:endParaRPr lang="en-US" sz="2400" b="1" dirty="0">
              <a:solidFill>
                <a:srgbClr val="C00000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C84AFB-6CB6-470C-A129-E221443C98DC}"/>
              </a:ext>
            </a:extLst>
          </p:cNvPr>
          <p:cNvGrpSpPr/>
          <p:nvPr/>
        </p:nvGrpSpPr>
        <p:grpSpPr>
          <a:xfrm>
            <a:off x="935663" y="3169079"/>
            <a:ext cx="3031287" cy="3139542"/>
            <a:chOff x="1976101" y="3524703"/>
            <a:chExt cx="3031287" cy="313954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F60431C-04DE-4DF7-9D3F-5310F3F90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4218" y="3524703"/>
              <a:ext cx="2973170" cy="265847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F1499C5-EB48-48C0-95E5-25860F2EB05C}"/>
                </a:ext>
              </a:extLst>
            </p:cNvPr>
            <p:cNvSpPr txBox="1"/>
            <p:nvPr/>
          </p:nvSpPr>
          <p:spPr>
            <a:xfrm>
              <a:off x="1976101" y="6387246"/>
              <a:ext cx="28972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Fragment of atomic lattice of hexagonal ice.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14038D1-4551-40C3-ADBE-DE02D036EA12}"/>
              </a:ext>
            </a:extLst>
          </p:cNvPr>
          <p:cNvGrpSpPr/>
          <p:nvPr/>
        </p:nvGrpSpPr>
        <p:grpSpPr>
          <a:xfrm>
            <a:off x="4432623" y="3128294"/>
            <a:ext cx="2897204" cy="3180327"/>
            <a:chOff x="4532697" y="3349673"/>
            <a:chExt cx="2897204" cy="318032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6677C6A-0F0B-458D-B8D1-4A62E244F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32697" y="3349673"/>
              <a:ext cx="2897204" cy="289720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4BA7130-4CCF-4C15-AB2E-070C6F70DF91}"/>
                </a:ext>
              </a:extLst>
            </p:cNvPr>
            <p:cNvSpPr txBox="1"/>
            <p:nvPr/>
          </p:nvSpPr>
          <p:spPr>
            <a:xfrm>
              <a:off x="5096478" y="6253001"/>
              <a:ext cx="19990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Partial map of the internet.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FA7E86B-8FF5-4C42-B25D-0ABE3B08CE48}"/>
              </a:ext>
            </a:extLst>
          </p:cNvPr>
          <p:cNvGrpSpPr/>
          <p:nvPr/>
        </p:nvGrpSpPr>
        <p:grpSpPr>
          <a:xfrm>
            <a:off x="7987700" y="3169079"/>
            <a:ext cx="3210520" cy="3139542"/>
            <a:chOff x="7987700" y="3169079"/>
            <a:chExt cx="3210520" cy="3139542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1DC406AA-A106-4AC7-90F2-9344D4D2D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87700" y="3169079"/>
              <a:ext cx="3210520" cy="2815633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E29282-3F0B-4F18-848A-957D29162B07}"/>
                </a:ext>
              </a:extLst>
            </p:cNvPr>
            <p:cNvSpPr txBox="1"/>
            <p:nvPr/>
          </p:nvSpPr>
          <p:spPr>
            <a:xfrm>
              <a:off x="8757068" y="6031622"/>
              <a:ext cx="19990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EU core road network.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5765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Brainstorming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EE66EC-959E-4D88-AFB3-25F145E1054C}"/>
              </a:ext>
            </a:extLst>
          </p:cNvPr>
          <p:cNvSpPr txBox="1">
            <a:spLocks/>
          </p:cNvSpPr>
          <p:nvPr/>
        </p:nvSpPr>
        <p:spPr>
          <a:xfrm>
            <a:off x="935663" y="904507"/>
            <a:ext cx="10515600" cy="751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C00000"/>
                </a:solidFill>
              </a:rPr>
              <a:t>Question 4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BF184C4-581A-4444-BF5F-9D821D773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742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Brainstorming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ACE18E-354C-4AF3-9F1D-AA93039449EA}"/>
              </a:ext>
            </a:extLst>
          </p:cNvPr>
          <p:cNvSpPr txBox="1"/>
          <p:nvPr/>
        </p:nvSpPr>
        <p:spPr>
          <a:xfrm>
            <a:off x="1368141" y="2446116"/>
            <a:ext cx="10198625" cy="1148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D55F7"/>
                </a:solidFill>
              </a:rPr>
              <a:t>What is the difference between correlation and causation? </a:t>
            </a:r>
          </a:p>
          <a:p>
            <a:pPr marL="457200" indent="-457200">
              <a:lnSpc>
                <a:spcPct val="150000"/>
              </a:lnSpc>
              <a:buAutoNum type="arabicParenR"/>
            </a:pPr>
            <a:endParaRPr lang="en-US" sz="1050" dirty="0">
              <a:solidFill>
                <a:srgbClr val="0D55F7"/>
              </a:solidFill>
            </a:endParaRPr>
          </a:p>
          <a:p>
            <a:pPr>
              <a:lnSpc>
                <a:spcPct val="150000"/>
              </a:lnSpc>
            </a:pPr>
            <a:endParaRPr lang="en-US" sz="1100" dirty="0">
              <a:solidFill>
                <a:srgbClr val="0D55F7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EE66EC-959E-4D88-AFB3-25F145E1054C}"/>
              </a:ext>
            </a:extLst>
          </p:cNvPr>
          <p:cNvSpPr txBox="1">
            <a:spLocks/>
          </p:cNvSpPr>
          <p:nvPr/>
        </p:nvSpPr>
        <p:spPr>
          <a:xfrm>
            <a:off x="935663" y="904507"/>
            <a:ext cx="10515600" cy="751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C00000"/>
                </a:solidFill>
              </a:rPr>
              <a:t>Question 5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6344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Brainstorming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EE66EC-959E-4D88-AFB3-25F145E1054C}"/>
              </a:ext>
            </a:extLst>
          </p:cNvPr>
          <p:cNvSpPr txBox="1">
            <a:spLocks/>
          </p:cNvSpPr>
          <p:nvPr/>
        </p:nvSpPr>
        <p:spPr>
          <a:xfrm>
            <a:off x="935663" y="904507"/>
            <a:ext cx="10515600" cy="751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C00000"/>
                </a:solidFill>
              </a:rPr>
              <a:t>Question 5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BF184C4-581A-4444-BF5F-9D821D773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0821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Assignment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ACE18E-354C-4AF3-9F1D-AA93039449EA}"/>
              </a:ext>
            </a:extLst>
          </p:cNvPr>
          <p:cNvSpPr txBox="1"/>
          <p:nvPr/>
        </p:nvSpPr>
        <p:spPr>
          <a:xfrm>
            <a:off x="1332537" y="1599148"/>
            <a:ext cx="10198625" cy="2802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D55F7"/>
                </a:solidFill>
              </a:rPr>
              <a:t>Continue the assignment with SNAP.PY and </a:t>
            </a:r>
            <a:r>
              <a:rPr lang="en-US" sz="2400" dirty="0" err="1">
                <a:solidFill>
                  <a:srgbClr val="0D55F7"/>
                </a:solidFill>
              </a:rPr>
              <a:t>networkx</a:t>
            </a:r>
            <a:r>
              <a:rPr lang="en-US" sz="2400" dirty="0">
                <a:solidFill>
                  <a:srgbClr val="0D55F7"/>
                </a:solidFill>
              </a:rPr>
              <a:t>: </a:t>
            </a:r>
          </a:p>
          <a:p>
            <a:pPr>
              <a:lnSpc>
                <a:spcPct val="150000"/>
              </a:lnSpc>
            </a:pPr>
            <a:endParaRPr lang="en-US" sz="14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D55F7"/>
                </a:solidFill>
              </a:rPr>
              <a:t>Based on the code scripts from the last assignment.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D55F7"/>
                </a:solidFill>
              </a:rPr>
              <a:t>Answer the questions in the question sheet with your datasets.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C00000"/>
                </a:solidFill>
              </a:rPr>
              <a:t>Also submit the code ! (Attachment or link to your </a:t>
            </a:r>
            <a:r>
              <a:rPr lang="en-US" sz="2000" dirty="0" err="1">
                <a:solidFill>
                  <a:srgbClr val="C00000"/>
                </a:solidFill>
              </a:rPr>
              <a:t>Github</a:t>
            </a:r>
            <a:r>
              <a:rPr lang="en-US" sz="2000" dirty="0">
                <a:solidFill>
                  <a:srgbClr val="C00000"/>
                </a:solidFill>
              </a:rPr>
              <a:t> repository)</a:t>
            </a:r>
          </a:p>
          <a:p>
            <a:pPr marL="457200" indent="-457200">
              <a:lnSpc>
                <a:spcPct val="150000"/>
              </a:lnSpc>
              <a:buAutoNum type="arabicParenR"/>
            </a:pPr>
            <a:endParaRPr lang="en-US" sz="1050" dirty="0">
              <a:solidFill>
                <a:srgbClr val="0D55F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708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DC289-3BDC-49D1-9646-ACC7F2805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3579" y="953921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1955FF"/>
                </a:solidFill>
              </a:rPr>
              <a:t>Q &amp; </a:t>
            </a:r>
            <a:r>
              <a:rPr lang="en-US" altLang="zh-CN" sz="4400" b="1" dirty="0">
                <a:solidFill>
                  <a:srgbClr val="1955FF"/>
                </a:solidFill>
              </a:rPr>
              <a:t>A </a:t>
            </a:r>
            <a:endParaRPr lang="en-US" sz="4400" b="1" dirty="0">
              <a:solidFill>
                <a:srgbClr val="1955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F04F8D-3FBD-4534-9898-EDB816BAD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2947" y="5202238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C00000"/>
                </a:solidFill>
                <a:latin typeface="+mj-lt"/>
              </a:rPr>
              <a:t>Aoran Wang</a:t>
            </a:r>
          </a:p>
          <a:p>
            <a:pPr algn="l"/>
            <a:r>
              <a:rPr lang="en-US" dirty="0">
                <a:solidFill>
                  <a:srgbClr val="0D55F7"/>
                </a:solidFill>
                <a:latin typeface="+mj-lt"/>
              </a:rPr>
              <a:t>University of Luxembourg</a:t>
            </a:r>
          </a:p>
          <a:p>
            <a:pPr algn="l"/>
            <a:r>
              <a:rPr lang="en-US" dirty="0">
                <a:solidFill>
                  <a:srgbClr val="0D55F7"/>
                </a:solidFill>
                <a:latin typeface="+mj-lt"/>
              </a:rPr>
              <a:t>Email: aoran.wang@uni.lu</a:t>
            </a:r>
          </a:p>
          <a:p>
            <a:pPr algn="l"/>
            <a:endParaRPr lang="en-US" dirty="0">
              <a:solidFill>
                <a:srgbClr val="0D55F7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4324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Contact Information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E62A2-AA6E-41BA-BE97-DF4C59A96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0989" y="1560930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rgbClr val="0D55F7"/>
                </a:solidFill>
                <a:latin typeface="+mj-lt"/>
              </a:rPr>
              <a:t>Office: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D55F7"/>
                </a:solidFill>
                <a:latin typeface="+mj-lt"/>
              </a:rPr>
              <a:t>MNO E03-25-090   </a:t>
            </a:r>
          </a:p>
          <a:p>
            <a:pPr lvl="1"/>
            <a:endParaRPr lang="en-US" dirty="0">
              <a:solidFill>
                <a:srgbClr val="0D55F7"/>
              </a:solidFill>
              <a:latin typeface="+mj-lt"/>
            </a:endParaRPr>
          </a:p>
          <a:p>
            <a:r>
              <a:rPr lang="en-US" dirty="0">
                <a:solidFill>
                  <a:srgbClr val="0D55F7"/>
                </a:solidFill>
                <a:latin typeface="+mj-lt"/>
              </a:rPr>
              <a:t>Email: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D55F7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aoran.wang@uni.lu</a:t>
            </a:r>
            <a:endParaRPr lang="en-US" dirty="0">
              <a:solidFill>
                <a:srgbClr val="0D55F7"/>
              </a:solidFill>
              <a:latin typeface="+mj-lt"/>
            </a:endParaRPr>
          </a:p>
          <a:p>
            <a:pPr lvl="1"/>
            <a:endParaRPr lang="en-US" dirty="0">
              <a:solidFill>
                <a:srgbClr val="0D55F7"/>
              </a:solidFill>
              <a:latin typeface="+mj-lt"/>
            </a:endParaRPr>
          </a:p>
          <a:p>
            <a:r>
              <a:rPr lang="en-US" dirty="0" err="1">
                <a:solidFill>
                  <a:srgbClr val="0D55F7"/>
                </a:solidFill>
                <a:latin typeface="+mj-lt"/>
              </a:rPr>
              <a:t>Github</a:t>
            </a:r>
            <a:r>
              <a:rPr lang="en-US" dirty="0">
                <a:solidFill>
                  <a:srgbClr val="0D55F7"/>
                </a:solidFill>
                <a:latin typeface="+mj-lt"/>
              </a:rPr>
              <a:t>: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D55F7"/>
                </a:solidFill>
                <a:latin typeface="+mj-lt"/>
              </a:rPr>
              <a:t>wang422003</a:t>
            </a:r>
          </a:p>
        </p:txBody>
      </p:sp>
    </p:spTree>
    <p:extLst>
      <p:ext uri="{BB962C8B-B14F-4D97-AF65-F5344CB8AC3E}">
        <p14:creationId xmlns:p14="http://schemas.microsoft.com/office/powerpoint/2010/main" val="1912178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Organisation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E62A2-AA6E-41BA-BE97-DF4C59A96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1766608"/>
            <a:ext cx="10515600" cy="4038574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rgbClr val="0D55F7"/>
                </a:solidFill>
                <a:latin typeface="+mj-lt"/>
              </a:rPr>
              <a:t>Question-answering in class</a:t>
            </a:r>
          </a:p>
          <a:p>
            <a:endParaRPr lang="en-US" dirty="0">
              <a:solidFill>
                <a:srgbClr val="002060"/>
              </a:solidFill>
              <a:latin typeface="+mj-lt"/>
            </a:endParaRPr>
          </a:p>
          <a:p>
            <a:r>
              <a:rPr lang="en-US" altLang="zh-CN" dirty="0">
                <a:solidFill>
                  <a:srgbClr val="0D55F7"/>
                </a:solidFill>
                <a:latin typeface="+mj-lt"/>
              </a:rPr>
              <a:t>E</a:t>
            </a:r>
            <a:r>
              <a:rPr lang="en-US" dirty="0">
                <a:solidFill>
                  <a:srgbClr val="0D55F7"/>
                </a:solidFill>
                <a:latin typeface="+mj-lt"/>
              </a:rPr>
              <a:t>xercises after class (intended for groups of 2 students)</a:t>
            </a: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+mj-lt"/>
              </a:rPr>
              <a:t>    </a:t>
            </a:r>
            <a:r>
              <a:rPr lang="en-US" dirty="0">
                <a:solidFill>
                  <a:srgbClr val="C00000"/>
                </a:solidFill>
                <a:latin typeface="+mj-lt"/>
              </a:rPr>
              <a:t>20 points considering the best 80% of all exercises  </a:t>
            </a:r>
          </a:p>
          <a:p>
            <a:pPr lvl="1"/>
            <a:endParaRPr lang="en-US" dirty="0">
              <a:solidFill>
                <a:srgbClr val="002060"/>
              </a:solidFill>
              <a:latin typeface="+mj-lt"/>
            </a:endParaRPr>
          </a:p>
          <a:p>
            <a:r>
              <a:rPr lang="en-US" dirty="0">
                <a:solidFill>
                  <a:srgbClr val="C00000"/>
                </a:solidFill>
                <a:latin typeface="+mj-lt"/>
              </a:rPr>
              <a:t>No written exam!</a:t>
            </a:r>
          </a:p>
          <a:p>
            <a:endParaRPr lang="en-US" dirty="0">
              <a:solidFill>
                <a:srgbClr val="002060"/>
              </a:solidFill>
              <a:latin typeface="+mj-lt"/>
            </a:endParaRPr>
          </a:p>
          <a:p>
            <a:r>
              <a:rPr lang="en-US" dirty="0">
                <a:solidFill>
                  <a:srgbClr val="0D55F7"/>
                </a:solidFill>
                <a:latin typeface="+mj-lt"/>
              </a:rPr>
              <a:t>Moodle system: https://moodle.uni.lu</a:t>
            </a:r>
          </a:p>
          <a:p>
            <a:pPr marL="0" indent="0">
              <a:buNone/>
            </a:pPr>
            <a:r>
              <a:rPr lang="en-US" dirty="0">
                <a:solidFill>
                  <a:srgbClr val="0D55F7"/>
                </a:solidFill>
                <a:latin typeface="+mj-lt"/>
              </a:rPr>
              <a:t>   (course materials, schedule, exercises, etc.)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+mj-lt"/>
            </a:endParaRPr>
          </a:p>
          <a:p>
            <a:r>
              <a:rPr lang="en-US" dirty="0">
                <a:solidFill>
                  <a:srgbClr val="0D55F7"/>
                </a:solidFill>
                <a:latin typeface="+mj-lt"/>
              </a:rPr>
              <a:t>Submit the </a:t>
            </a:r>
            <a:r>
              <a:rPr lang="en-US" altLang="zh-CN" dirty="0">
                <a:solidFill>
                  <a:srgbClr val="0D55F7"/>
                </a:solidFill>
                <a:latin typeface="+mj-lt"/>
              </a:rPr>
              <a:t>assignments</a:t>
            </a:r>
            <a:r>
              <a:rPr lang="en-US" dirty="0">
                <a:solidFill>
                  <a:srgbClr val="0D55F7"/>
                </a:solidFill>
                <a:latin typeface="+mj-lt"/>
              </a:rPr>
              <a:t> via Moodle before the deadline</a:t>
            </a:r>
          </a:p>
        </p:txBody>
      </p:sp>
    </p:spTree>
    <p:extLst>
      <p:ext uri="{BB962C8B-B14F-4D97-AF65-F5344CB8AC3E}">
        <p14:creationId xmlns:p14="http://schemas.microsoft.com/office/powerpoint/2010/main" val="2969921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DC289-3BDC-49D1-9646-ACC7F2805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3579" y="953921"/>
            <a:ext cx="9144000" cy="238760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D55F7"/>
                </a:solidFill>
              </a:rPr>
              <a:t>"One reviews the old to know the new"</a:t>
            </a:r>
          </a:p>
        </p:txBody>
      </p:sp>
    </p:spTree>
    <p:extLst>
      <p:ext uri="{BB962C8B-B14F-4D97-AF65-F5344CB8AC3E}">
        <p14:creationId xmlns:p14="http://schemas.microsoft.com/office/powerpoint/2010/main" val="1510294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Review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ACE18E-354C-4AF3-9F1D-AA93039449EA}"/>
              </a:ext>
            </a:extLst>
          </p:cNvPr>
          <p:cNvSpPr txBox="1"/>
          <p:nvPr/>
        </p:nvSpPr>
        <p:spPr>
          <a:xfrm>
            <a:off x="1727176" y="2125566"/>
            <a:ext cx="8900719" cy="2583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v-SE" sz="2000" dirty="0">
                <a:solidFill>
                  <a:srgbClr val="0D55F7"/>
                </a:solidFill>
              </a:rPr>
              <a:t>Erd</a:t>
            </a:r>
            <a:r>
              <a:rPr lang="sv-SE" sz="2000" dirty="0">
                <a:solidFill>
                  <a:srgbClr val="0D55F7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ö</a:t>
            </a:r>
            <a:r>
              <a:rPr lang="sv-SE" sz="2000" dirty="0">
                <a:solidFill>
                  <a:srgbClr val="0D55F7"/>
                </a:solidFill>
              </a:rPr>
              <a:t>s-R</a:t>
            </a:r>
            <a:r>
              <a:rPr lang="sv-SE" sz="2000" dirty="0">
                <a:solidFill>
                  <a:srgbClr val="0D55F7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é</a:t>
            </a:r>
            <a:r>
              <a:rPr lang="sv-SE" sz="2000" dirty="0">
                <a:solidFill>
                  <a:srgbClr val="0D55F7"/>
                </a:solidFill>
              </a:rPr>
              <a:t>nyi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D55F7"/>
                </a:solidFill>
              </a:rPr>
              <a:t>Watts-</a:t>
            </a:r>
            <a:r>
              <a:rPr lang="en-US" sz="2000" dirty="0" err="1">
                <a:solidFill>
                  <a:srgbClr val="0D55F7"/>
                </a:solidFill>
              </a:rPr>
              <a:t>Strogatz</a:t>
            </a:r>
            <a:endParaRPr lang="en-US" sz="20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D55F7"/>
                </a:solidFill>
              </a:rPr>
              <a:t>Scale-free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0D55F7"/>
                </a:solidFill>
              </a:rPr>
              <a:t>Barabási</a:t>
            </a:r>
            <a:r>
              <a:rPr lang="en-US" sz="2000" dirty="0">
                <a:solidFill>
                  <a:srgbClr val="0D55F7"/>
                </a:solidFill>
              </a:rPr>
              <a:t>-Albert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4786F00-58EB-4796-9254-8AD6D4AE872C}"/>
              </a:ext>
            </a:extLst>
          </p:cNvPr>
          <p:cNvSpPr txBox="1">
            <a:spLocks/>
          </p:cNvSpPr>
          <p:nvPr/>
        </p:nvSpPr>
        <p:spPr>
          <a:xfrm>
            <a:off x="1999376" y="885978"/>
            <a:ext cx="10515600" cy="751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0D55F7"/>
                </a:solidFill>
              </a:rPr>
              <a:t>Graph Models</a:t>
            </a:r>
            <a:endParaRPr lang="en-US" sz="2800" dirty="0">
              <a:solidFill>
                <a:srgbClr val="0D55F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882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Review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ACE18E-354C-4AF3-9F1D-AA93039449EA}"/>
              </a:ext>
            </a:extLst>
          </p:cNvPr>
          <p:cNvSpPr txBox="1"/>
          <p:nvPr/>
        </p:nvSpPr>
        <p:spPr>
          <a:xfrm>
            <a:off x="996687" y="1702526"/>
            <a:ext cx="10198625" cy="4592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D55F7"/>
                </a:solidFill>
              </a:rPr>
              <a:t>Based on the Watts-</a:t>
            </a:r>
            <a:r>
              <a:rPr lang="en-US" sz="2000" dirty="0" err="1">
                <a:solidFill>
                  <a:srgbClr val="0D55F7"/>
                </a:solidFill>
              </a:rPr>
              <a:t>Strogatz</a:t>
            </a:r>
            <a:r>
              <a:rPr lang="en-US" sz="2000" dirty="0">
                <a:solidFill>
                  <a:srgbClr val="0D55F7"/>
                </a:solidFill>
              </a:rPr>
              <a:t> model mentioned in the course, </a:t>
            </a:r>
          </a:p>
          <a:p>
            <a:pPr>
              <a:lnSpc>
                <a:spcPct val="150000"/>
              </a:lnSpc>
            </a:pPr>
            <a:endParaRPr lang="en-US" sz="1050" dirty="0">
              <a:solidFill>
                <a:srgbClr val="0D55F7"/>
              </a:solidFill>
            </a:endParaRPr>
          </a:p>
          <a:p>
            <a:pPr>
              <a:lnSpc>
                <a:spcPct val="150000"/>
              </a:lnSpc>
            </a:pPr>
            <a:endParaRPr lang="en-US" sz="7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rgbClr val="0D55F7"/>
                </a:solidFill>
              </a:rPr>
              <a:t>As shown in the figure, now we have a ring lattice with 8 nodes. </a:t>
            </a:r>
            <a:r>
              <a:rPr lang="en-US" sz="2000" dirty="0">
                <a:solidFill>
                  <a:srgbClr val="0D55F7"/>
                </a:solidFill>
              </a:rPr>
              <a:t>Draw a network following the rules of creating a Watts-</a:t>
            </a:r>
            <a:r>
              <a:rPr lang="en-US" sz="2000" dirty="0" err="1">
                <a:solidFill>
                  <a:srgbClr val="0D55F7"/>
                </a:solidFill>
              </a:rPr>
              <a:t>Strogatz</a:t>
            </a:r>
            <a:r>
              <a:rPr lang="en-US" sz="2000" dirty="0">
                <a:solidFill>
                  <a:srgbClr val="0D55F7"/>
                </a:solidFill>
              </a:rPr>
              <a:t> model. (We may set p=0.5.)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105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en-US" sz="600" dirty="0">
              <a:solidFill>
                <a:srgbClr val="0D55F7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sz="2000" dirty="0">
                <a:solidFill>
                  <a:srgbClr val="0D55F7"/>
                </a:solidFill>
              </a:rPr>
              <a:t>Why do we need Watts-</a:t>
            </a:r>
            <a:r>
              <a:rPr lang="en-US" sz="2000" dirty="0" err="1">
                <a:solidFill>
                  <a:srgbClr val="0D55F7"/>
                </a:solidFill>
              </a:rPr>
              <a:t>Strogatz</a:t>
            </a:r>
            <a:r>
              <a:rPr lang="en-US" sz="2000" dirty="0">
                <a:solidFill>
                  <a:srgbClr val="0D55F7"/>
                </a:solidFill>
              </a:rPr>
              <a:t> model?</a:t>
            </a:r>
          </a:p>
          <a:p>
            <a:pPr marL="457200" indent="-457200">
              <a:lnSpc>
                <a:spcPct val="150000"/>
              </a:lnSpc>
              <a:buAutoNum type="arabicParenR"/>
            </a:pPr>
            <a:endParaRPr lang="en-US" sz="1000" dirty="0">
              <a:solidFill>
                <a:srgbClr val="0D55F7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EE66EC-959E-4D88-AFB3-25F145E1054C}"/>
              </a:ext>
            </a:extLst>
          </p:cNvPr>
          <p:cNvSpPr txBox="1">
            <a:spLocks/>
          </p:cNvSpPr>
          <p:nvPr/>
        </p:nvSpPr>
        <p:spPr>
          <a:xfrm>
            <a:off x="935663" y="904507"/>
            <a:ext cx="10515600" cy="751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C00000"/>
                </a:solidFill>
              </a:rPr>
              <a:t>Question 1</a:t>
            </a:r>
            <a:endParaRPr lang="en-US" sz="2400" b="1" dirty="0">
              <a:solidFill>
                <a:srgbClr val="C00000"/>
              </a:solidFill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4EFC982-8087-4694-A09D-054000A0FE4F}"/>
              </a:ext>
            </a:extLst>
          </p:cNvPr>
          <p:cNvGrpSpPr/>
          <p:nvPr/>
        </p:nvGrpSpPr>
        <p:grpSpPr>
          <a:xfrm>
            <a:off x="2709117" y="2435939"/>
            <a:ext cx="4269199" cy="4190445"/>
            <a:chOff x="6881939" y="3577037"/>
            <a:chExt cx="3093243" cy="3028369"/>
          </a:xfrm>
        </p:grpSpPr>
        <p:sp>
          <p:nvSpPr>
            <p:cNvPr id="50" name="Arc 49">
              <a:extLst>
                <a:ext uri="{FF2B5EF4-FFF2-40B4-BE49-F238E27FC236}">
                  <a16:creationId xmlns:a16="http://schemas.microsoft.com/office/drawing/2014/main" id="{1E2AF4F2-E78B-41F5-BF96-5133FDFA199C}"/>
                </a:ext>
              </a:extLst>
            </p:cNvPr>
            <p:cNvSpPr/>
            <p:nvPr/>
          </p:nvSpPr>
          <p:spPr>
            <a:xfrm rot="20647935">
              <a:off x="7393493" y="5319815"/>
              <a:ext cx="1345169" cy="1112208"/>
            </a:xfrm>
            <a:prstGeom prst="arc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Arc 52">
              <a:extLst>
                <a:ext uri="{FF2B5EF4-FFF2-40B4-BE49-F238E27FC236}">
                  <a16:creationId xmlns:a16="http://schemas.microsoft.com/office/drawing/2014/main" id="{40C722EF-F9CE-4397-8E16-A8BD0105242C}"/>
                </a:ext>
              </a:extLst>
            </p:cNvPr>
            <p:cNvSpPr/>
            <p:nvPr/>
          </p:nvSpPr>
          <p:spPr>
            <a:xfrm rot="18097925">
              <a:off x="8001444" y="5376718"/>
              <a:ext cx="1345169" cy="1112208"/>
            </a:xfrm>
            <a:prstGeom prst="arc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AF299EF1-01E0-498C-9F59-F05C53E97DCB}"/>
                </a:ext>
              </a:extLst>
            </p:cNvPr>
            <p:cNvGrpSpPr/>
            <p:nvPr/>
          </p:nvGrpSpPr>
          <p:grpSpPr>
            <a:xfrm>
              <a:off x="6881939" y="4300958"/>
              <a:ext cx="3093243" cy="1877465"/>
              <a:chOff x="6881939" y="4300958"/>
              <a:chExt cx="3093243" cy="1877465"/>
            </a:xfrm>
          </p:grpSpPr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E58B34C7-8C09-4982-BD70-FF6C6DB9E38C}"/>
                  </a:ext>
                </a:extLst>
              </p:cNvPr>
              <p:cNvSpPr/>
              <p:nvPr/>
            </p:nvSpPr>
            <p:spPr>
              <a:xfrm>
                <a:off x="8114097" y="4446872"/>
                <a:ext cx="105878" cy="10400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E1376E4D-A75F-45F4-88AE-5D82F472536B}"/>
                  </a:ext>
                </a:extLst>
              </p:cNvPr>
              <p:cNvSpPr/>
              <p:nvPr/>
            </p:nvSpPr>
            <p:spPr>
              <a:xfrm>
                <a:off x="8661131" y="4456496"/>
                <a:ext cx="105878" cy="10400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D9196409-CDDC-4D0F-A0EA-D82706186FCC}"/>
                  </a:ext>
                </a:extLst>
              </p:cNvPr>
              <p:cNvSpPr/>
              <p:nvPr/>
            </p:nvSpPr>
            <p:spPr>
              <a:xfrm>
                <a:off x="7794860" y="4782152"/>
                <a:ext cx="105878" cy="10400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42856360-0AC7-4F79-98CC-DB90B8719110}"/>
                  </a:ext>
                </a:extLst>
              </p:cNvPr>
              <p:cNvSpPr/>
              <p:nvPr/>
            </p:nvSpPr>
            <p:spPr>
              <a:xfrm>
                <a:off x="8969139" y="4814903"/>
                <a:ext cx="105878" cy="10400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03BD2856-8655-4EE4-900B-A079437B7DDA}"/>
                  </a:ext>
                </a:extLst>
              </p:cNvPr>
              <p:cNvSpPr/>
              <p:nvPr/>
            </p:nvSpPr>
            <p:spPr>
              <a:xfrm>
                <a:off x="8114097" y="5638799"/>
                <a:ext cx="105878" cy="10400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B3B93196-E9A0-4DEF-A99F-C6CEDCE5ADF7}"/>
                  </a:ext>
                </a:extLst>
              </p:cNvPr>
              <p:cNvSpPr/>
              <p:nvPr/>
            </p:nvSpPr>
            <p:spPr>
              <a:xfrm>
                <a:off x="8661131" y="5638798"/>
                <a:ext cx="105878" cy="10400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7DFF91EF-D70F-4FB7-ADA1-41EF3A4E2C42}"/>
                  </a:ext>
                </a:extLst>
              </p:cNvPr>
              <p:cNvSpPr/>
              <p:nvPr/>
            </p:nvSpPr>
            <p:spPr>
              <a:xfrm>
                <a:off x="7804485" y="5301727"/>
                <a:ext cx="105878" cy="10400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A2DF4BC5-2927-4B75-B7BB-C84266531290}"/>
                  </a:ext>
                </a:extLst>
              </p:cNvPr>
              <p:cNvSpPr/>
              <p:nvPr/>
            </p:nvSpPr>
            <p:spPr>
              <a:xfrm>
                <a:off x="8978764" y="5301727"/>
                <a:ext cx="105878" cy="104003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0954E0D4-9D6F-45CC-A670-A13B936D197C}"/>
                  </a:ext>
                </a:extLst>
              </p:cNvPr>
              <p:cNvSpPr/>
              <p:nvPr/>
            </p:nvSpPr>
            <p:spPr>
              <a:xfrm>
                <a:off x="7799455" y="4426411"/>
                <a:ext cx="1285187" cy="131639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Arc 53">
                <a:extLst>
                  <a:ext uri="{FF2B5EF4-FFF2-40B4-BE49-F238E27FC236}">
                    <a16:creationId xmlns:a16="http://schemas.microsoft.com/office/drawing/2014/main" id="{54B17857-5ECD-4C2A-BC3C-8AB8B4825E9A}"/>
                  </a:ext>
                </a:extLst>
              </p:cNvPr>
              <p:cNvSpPr/>
              <p:nvPr/>
            </p:nvSpPr>
            <p:spPr>
              <a:xfrm rot="15288799">
                <a:off x="8544581" y="4949735"/>
                <a:ext cx="1345169" cy="1112208"/>
              </a:xfrm>
              <a:prstGeom prst="arc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Arc 54">
                <a:extLst>
                  <a:ext uri="{FF2B5EF4-FFF2-40B4-BE49-F238E27FC236}">
                    <a16:creationId xmlns:a16="http://schemas.microsoft.com/office/drawing/2014/main" id="{2D181482-723C-46CB-81E7-43AB1FEDF5BA}"/>
                  </a:ext>
                </a:extLst>
              </p:cNvPr>
              <p:cNvSpPr/>
              <p:nvPr/>
            </p:nvSpPr>
            <p:spPr>
              <a:xfrm rot="12356250">
                <a:off x="8630013" y="4300958"/>
                <a:ext cx="1345169" cy="1112208"/>
              </a:xfrm>
              <a:prstGeom prst="arc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82192052-4983-441B-AC54-7FDAE32FD9B3}"/>
                  </a:ext>
                </a:extLst>
              </p:cNvPr>
              <p:cNvSpPr/>
              <p:nvPr/>
            </p:nvSpPr>
            <p:spPr>
              <a:xfrm rot="1880462">
                <a:off x="6881939" y="4741027"/>
                <a:ext cx="1340888" cy="1269449"/>
              </a:xfrm>
              <a:prstGeom prst="arc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7" name="Arc 56">
              <a:extLst>
                <a:ext uri="{FF2B5EF4-FFF2-40B4-BE49-F238E27FC236}">
                  <a16:creationId xmlns:a16="http://schemas.microsoft.com/office/drawing/2014/main" id="{66F98D82-D855-4494-9053-A9B053A14843}"/>
                </a:ext>
              </a:extLst>
            </p:cNvPr>
            <p:cNvSpPr/>
            <p:nvPr/>
          </p:nvSpPr>
          <p:spPr>
            <a:xfrm rot="7184062">
              <a:off x="7527725" y="3693518"/>
              <a:ext cx="1345169" cy="1112208"/>
            </a:xfrm>
            <a:prstGeom prst="arc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Arc 57">
              <a:extLst>
                <a:ext uri="{FF2B5EF4-FFF2-40B4-BE49-F238E27FC236}">
                  <a16:creationId xmlns:a16="http://schemas.microsoft.com/office/drawing/2014/main" id="{FDAA03D0-7CF8-4565-BFE5-0F0EF30F5BB8}"/>
                </a:ext>
              </a:extLst>
            </p:cNvPr>
            <p:cNvSpPr/>
            <p:nvPr/>
          </p:nvSpPr>
          <p:spPr>
            <a:xfrm rot="3883126">
              <a:off x="6997668" y="4172147"/>
              <a:ext cx="1320572" cy="1143335"/>
            </a:xfrm>
            <a:prstGeom prst="arc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Arc 58">
              <a:extLst>
                <a:ext uri="{FF2B5EF4-FFF2-40B4-BE49-F238E27FC236}">
                  <a16:creationId xmlns:a16="http://schemas.microsoft.com/office/drawing/2014/main" id="{3ABF0E80-E3A3-4F67-89EE-792DA0D409E9}"/>
                </a:ext>
              </a:extLst>
            </p:cNvPr>
            <p:cNvSpPr/>
            <p:nvPr/>
          </p:nvSpPr>
          <p:spPr>
            <a:xfrm rot="9915257">
              <a:off x="8174331" y="3783300"/>
              <a:ext cx="1345169" cy="1112208"/>
            </a:xfrm>
            <a:prstGeom prst="arc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1488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Review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E62A2-AA6E-41BA-BE97-DF4C59A96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550" y="7154183"/>
            <a:ext cx="10515600" cy="3059196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rgbClr val="002060"/>
                </a:solidFill>
                <a:latin typeface="+mj-lt"/>
              </a:rPr>
              <a:t>Exercises (intended for groups of 2 students)</a:t>
            </a: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+mj-lt"/>
              </a:rPr>
              <a:t>   </a:t>
            </a:r>
            <a:r>
              <a:rPr lang="en-US" dirty="0">
                <a:solidFill>
                  <a:srgbClr val="C00000"/>
                </a:solidFill>
                <a:latin typeface="+mj-lt"/>
              </a:rPr>
              <a:t>20 points considering the best 80% of all exercises  </a:t>
            </a:r>
          </a:p>
          <a:p>
            <a:pPr lvl="1"/>
            <a:endParaRPr lang="en-US" dirty="0">
              <a:solidFill>
                <a:srgbClr val="002060"/>
              </a:solidFill>
              <a:latin typeface="+mj-lt"/>
            </a:endParaRPr>
          </a:p>
          <a:p>
            <a:r>
              <a:rPr lang="en-US" dirty="0">
                <a:solidFill>
                  <a:srgbClr val="C00000"/>
                </a:solidFill>
                <a:latin typeface="+mj-lt"/>
              </a:rPr>
              <a:t>No written exam!</a:t>
            </a:r>
          </a:p>
          <a:p>
            <a:endParaRPr lang="en-US" dirty="0">
              <a:solidFill>
                <a:srgbClr val="002060"/>
              </a:solidFill>
              <a:latin typeface="+mj-lt"/>
            </a:endParaRPr>
          </a:p>
          <a:p>
            <a:r>
              <a:rPr lang="en-US" dirty="0">
                <a:solidFill>
                  <a:srgbClr val="002060"/>
                </a:solidFill>
                <a:latin typeface="+mj-lt"/>
              </a:rPr>
              <a:t>Moodle system: https://moodle.uni.lu</a:t>
            </a: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+mj-lt"/>
              </a:rPr>
              <a:t>   (course materials, schedule, exercises, etc.)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+mj-lt"/>
            </a:endParaRPr>
          </a:p>
          <a:p>
            <a:r>
              <a:rPr lang="en-US" dirty="0">
                <a:solidFill>
                  <a:srgbClr val="002060"/>
                </a:solidFill>
                <a:latin typeface="+mj-lt"/>
              </a:rPr>
              <a:t>Submit the </a:t>
            </a:r>
            <a:r>
              <a:rPr lang="en-US" altLang="zh-CN" dirty="0">
                <a:solidFill>
                  <a:srgbClr val="002060"/>
                </a:solidFill>
                <a:latin typeface="+mj-lt"/>
              </a:rPr>
              <a:t>assignments</a:t>
            </a:r>
            <a:r>
              <a:rPr lang="en-US" dirty="0">
                <a:solidFill>
                  <a:srgbClr val="002060"/>
                </a:solidFill>
                <a:latin typeface="+mj-lt"/>
              </a:rPr>
              <a:t> via Moodle before the deadline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EE66EC-959E-4D88-AFB3-25F145E1054C}"/>
              </a:ext>
            </a:extLst>
          </p:cNvPr>
          <p:cNvSpPr txBox="1">
            <a:spLocks/>
          </p:cNvSpPr>
          <p:nvPr/>
        </p:nvSpPr>
        <p:spPr>
          <a:xfrm>
            <a:off x="935663" y="904507"/>
            <a:ext cx="10515600" cy="751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C00000"/>
                </a:solidFill>
              </a:rPr>
              <a:t>Question 1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7425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Review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ACE18E-354C-4AF3-9F1D-AA93039449EA}"/>
              </a:ext>
            </a:extLst>
          </p:cNvPr>
          <p:cNvSpPr txBox="1"/>
          <p:nvPr/>
        </p:nvSpPr>
        <p:spPr>
          <a:xfrm>
            <a:off x="1075346" y="2174474"/>
            <a:ext cx="9671313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rgbClr val="0D55F7"/>
                </a:solidFill>
              </a:rPr>
              <a:t>A network is called scale-free when its degree distribution follows a Power-law distribution. Can we describe and study real networks with  the observations from scale-free networks?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EE66EC-959E-4D88-AFB3-25F145E1054C}"/>
              </a:ext>
            </a:extLst>
          </p:cNvPr>
          <p:cNvSpPr txBox="1">
            <a:spLocks/>
          </p:cNvSpPr>
          <p:nvPr/>
        </p:nvSpPr>
        <p:spPr>
          <a:xfrm>
            <a:off x="935663" y="904507"/>
            <a:ext cx="10515600" cy="751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C00000"/>
                </a:solidFill>
              </a:rPr>
              <a:t>Question 2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160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DFB-3155-44BE-B017-B0CB2B0C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5" y="106488"/>
            <a:ext cx="10515600" cy="75176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0D55F7"/>
                </a:solidFill>
              </a:rPr>
              <a:t>Review</a:t>
            </a:r>
            <a:endParaRPr lang="en-US" sz="2800" dirty="0">
              <a:solidFill>
                <a:srgbClr val="0D55F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E62A2-AA6E-41BA-BE97-DF4C59A96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550" y="7154183"/>
            <a:ext cx="10515600" cy="3059196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rgbClr val="002060"/>
                </a:solidFill>
                <a:latin typeface="+mj-lt"/>
              </a:rPr>
              <a:t>Exercises (intended for groups of 2 students)</a:t>
            </a: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+mj-lt"/>
              </a:rPr>
              <a:t>   </a:t>
            </a:r>
            <a:r>
              <a:rPr lang="en-US" dirty="0">
                <a:solidFill>
                  <a:srgbClr val="C00000"/>
                </a:solidFill>
                <a:latin typeface="+mj-lt"/>
              </a:rPr>
              <a:t>20 points considering the best 80% of all exercises  </a:t>
            </a:r>
          </a:p>
          <a:p>
            <a:pPr lvl="1"/>
            <a:endParaRPr lang="en-US" dirty="0">
              <a:solidFill>
                <a:srgbClr val="002060"/>
              </a:solidFill>
              <a:latin typeface="+mj-lt"/>
            </a:endParaRPr>
          </a:p>
          <a:p>
            <a:r>
              <a:rPr lang="en-US" dirty="0">
                <a:solidFill>
                  <a:srgbClr val="C00000"/>
                </a:solidFill>
                <a:latin typeface="+mj-lt"/>
              </a:rPr>
              <a:t>No written exam!</a:t>
            </a:r>
          </a:p>
          <a:p>
            <a:endParaRPr lang="en-US" dirty="0">
              <a:solidFill>
                <a:srgbClr val="002060"/>
              </a:solidFill>
              <a:latin typeface="+mj-lt"/>
            </a:endParaRPr>
          </a:p>
          <a:p>
            <a:r>
              <a:rPr lang="en-US" dirty="0">
                <a:solidFill>
                  <a:srgbClr val="002060"/>
                </a:solidFill>
                <a:latin typeface="+mj-lt"/>
              </a:rPr>
              <a:t>Moodle system: https://moodle.uni.lu</a:t>
            </a:r>
          </a:p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  <a:latin typeface="+mj-lt"/>
              </a:rPr>
              <a:t>   (course materials, schedule, exercises, etc.)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+mj-lt"/>
            </a:endParaRPr>
          </a:p>
          <a:p>
            <a:r>
              <a:rPr lang="en-US" dirty="0">
                <a:solidFill>
                  <a:srgbClr val="002060"/>
                </a:solidFill>
                <a:latin typeface="+mj-lt"/>
              </a:rPr>
              <a:t>Submit the </a:t>
            </a:r>
            <a:r>
              <a:rPr lang="en-US" altLang="zh-CN" dirty="0">
                <a:solidFill>
                  <a:srgbClr val="002060"/>
                </a:solidFill>
                <a:latin typeface="+mj-lt"/>
              </a:rPr>
              <a:t>assignments</a:t>
            </a:r>
            <a:r>
              <a:rPr lang="en-US" dirty="0">
                <a:solidFill>
                  <a:srgbClr val="002060"/>
                </a:solidFill>
                <a:latin typeface="+mj-lt"/>
              </a:rPr>
              <a:t> via Moodle before the deadline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4EE66EC-959E-4D88-AFB3-25F145E1054C}"/>
              </a:ext>
            </a:extLst>
          </p:cNvPr>
          <p:cNvSpPr txBox="1">
            <a:spLocks/>
          </p:cNvSpPr>
          <p:nvPr/>
        </p:nvSpPr>
        <p:spPr>
          <a:xfrm>
            <a:off x="935663" y="904507"/>
            <a:ext cx="10515600" cy="751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C00000"/>
                </a:solidFill>
              </a:rPr>
              <a:t>Question 2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5084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</TotalTime>
  <Words>866</Words>
  <Application>Microsoft Office PowerPoint</Application>
  <PresentationFormat>Widescreen</PresentationFormat>
  <Paragraphs>233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等线</vt:lpstr>
      <vt:lpstr>等线 Light</vt:lpstr>
      <vt:lpstr>Arial</vt:lpstr>
      <vt:lpstr>Calibri</vt:lpstr>
      <vt:lpstr>Calibri Light</vt:lpstr>
      <vt:lpstr>Cambria Math</vt:lpstr>
      <vt:lpstr>Office Theme</vt:lpstr>
      <vt:lpstr>Modelling and Analysis of Complex Networks  Exercise 3</vt:lpstr>
      <vt:lpstr>Contact Information</vt:lpstr>
      <vt:lpstr>Organisation</vt:lpstr>
      <vt:lpstr>"One reviews the old to know the new"</vt:lpstr>
      <vt:lpstr>Review</vt:lpstr>
      <vt:lpstr>Review</vt:lpstr>
      <vt:lpstr>Review</vt:lpstr>
      <vt:lpstr>Review</vt:lpstr>
      <vt:lpstr>Review</vt:lpstr>
      <vt:lpstr>Review</vt:lpstr>
      <vt:lpstr>Review</vt:lpstr>
      <vt:lpstr>Brainstorming</vt:lpstr>
      <vt:lpstr>Brainstorming</vt:lpstr>
      <vt:lpstr>Brainstorming</vt:lpstr>
      <vt:lpstr>Brainstorming</vt:lpstr>
      <vt:lpstr>Brainstorming</vt:lpstr>
      <vt:lpstr>Assignment</vt:lpstr>
      <vt:lpstr>Q &amp; 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and Analysis of Complex Networks Exercise 1</dc:title>
  <dc:creator>Aoran WANG</dc:creator>
  <cp:lastModifiedBy>Aoran WANG</cp:lastModifiedBy>
  <cp:revision>75</cp:revision>
  <dcterms:created xsi:type="dcterms:W3CDTF">2022-03-18T10:59:41Z</dcterms:created>
  <dcterms:modified xsi:type="dcterms:W3CDTF">2022-04-06T14:33:45Z</dcterms:modified>
</cp:coreProperties>
</file>

<file path=docProps/thumbnail.jpeg>
</file>